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41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D953C-3D76-536F-BE57-E7E3FFFC47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Sexuální zneužívání – mýty a fakta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03C7001-0F99-0328-E6D0-2A50F4D3B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826" y="2859433"/>
            <a:ext cx="2338782" cy="238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2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D4B48-B41A-60FC-14D0-E3ACD6C2F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OBRANNÉ REAKCE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51105-D714-D367-F511-844662A0B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V momentě, kdy budeme hovořit o sexuálním násilí na dětech je možné, že u vás nastoupí obranné mechanismy jako </a:t>
            </a:r>
            <a:r>
              <a:rPr lang="cs-CZ" sz="2800" b="1" dirty="0"/>
              <a:t>racionalizace nebo bagatelizace</a:t>
            </a:r>
            <a:r>
              <a:rPr lang="cs-CZ" sz="2800" dirty="0"/>
              <a:t>.</a:t>
            </a:r>
          </a:p>
          <a:p>
            <a:r>
              <a:rPr lang="cs-CZ" sz="2800" dirty="0"/>
              <a:t>Naše tělo se začne bránit.</a:t>
            </a:r>
          </a:p>
          <a:p>
            <a:r>
              <a:rPr lang="cs-CZ" sz="2800" dirty="0"/>
              <a:t>Stejně je tomu i v případě, když se dítě přijde svěřit…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3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0596F-B5F9-2139-E066-1F7C679E8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VĚDĚLI JSTE, ŽE…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53F97-4440-1E01-B884-97076FBF2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Obětí sexuálního násilí je každé páté dítě (zastoupeny jsou dívky i chlapci)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Pachateli jsou muži i ženy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3276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0596F-B5F9-2139-E066-1F7C679E8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VĚDĚLI JSTE, ŽE…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53F97-4440-1E01-B884-97076FBF2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/>
              <a:t>SEXUÁLNÍ NÁSILÍ NA DĚTECH PÁCHÁ: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V 62% PŘÍPADŮ NĚKDO Z RODINY</a:t>
            </a:r>
          </a:p>
          <a:p>
            <a:r>
              <a:rPr lang="cs-CZ" sz="2800" dirty="0"/>
              <a:t>V 27% PŘÍPADŮ NĚKDO Z BLÍZKÉHO OKOLÍ</a:t>
            </a:r>
          </a:p>
          <a:p>
            <a:r>
              <a:rPr lang="cs-CZ" sz="2800" dirty="0"/>
              <a:t>Jen výjimečně je dítě zneužito cizím člověkem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7321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821A2-60EC-B85E-B649-EF3951696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MÝTY O SEXUÁLNÍM ZNEUŽÍVÁNÍ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FA1652-038F-FA4B-761D-BD453F294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b="1" dirty="0"/>
              <a:t>DĚTI LŽOU OHLEDNĚ SEXUÁLNÍHO NAPADENÍ, CHTĚJÍ ZÍSKAT POZORNOST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dirty="0"/>
              <a:t>Většina dětí nikdy nic nikomu neřekne.</a:t>
            </a:r>
          </a:p>
          <a:p>
            <a:r>
              <a:rPr lang="cs-CZ" sz="2400" dirty="0">
                <a:effectLst/>
              </a:rPr>
              <a:t>V</a:t>
            </a:r>
            <a:r>
              <a:rPr lang="cs-CZ" sz="2400" dirty="0"/>
              <a:t>ýzkumy spíše uvádí neochotu dětí prozradit, že jsou obětí.</a:t>
            </a:r>
          </a:p>
          <a:p>
            <a:r>
              <a:rPr lang="cs-CZ" sz="2400" dirty="0">
                <a:effectLst/>
              </a:rPr>
              <a:t>Odhalení incestu a prolomení ticha vyžaduje velikou dávku odvahy. Naopak dítě ví, že, když se svěří, bude muset nést odpovědnost a vše bude mít dopad na všechny členy rodiny a jeho okolí.</a:t>
            </a:r>
          </a:p>
          <a:p>
            <a:r>
              <a:rPr lang="cs-CZ" sz="2400" dirty="0">
                <a:effectLst/>
              </a:rPr>
              <a:t>Když děti mluví o sexuálním zneužívání, nemluví jen slovy. Jejich emoce, kresby, hry, postoje a chování, to vše vypráví jejich příběh.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19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821A2-60EC-B85E-B649-EF3951696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MÝTY O SEXUÁLNÍM ZNEUŽÍVÁNÍ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FA1652-038F-FA4B-761D-BD453F294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JEN LIDÉ MENTÁLNĚ POSTIŽENÍ NEBO NARUŠENÍ SEXUÁLNĚ ZNEUŽÍVAJÍ DĚTI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dirty="0">
                <a:effectLst/>
              </a:rPr>
              <a:t>Psychiatrické testy ukazují, že 97% mužů, kteří sexuálně napadají nebo zneužívají děti nejsou duševně nemocní.</a:t>
            </a:r>
          </a:p>
          <a:p>
            <a:r>
              <a:rPr lang="cs-CZ" sz="2400" dirty="0">
                <a:effectLst/>
              </a:rPr>
              <a:t>Často jsou jejich činy v souladu s jejich přesvědčením, že ženy a děti jsou majetkem člověka, jsou pro ně předměty, které člověk používá pro své uspokojení. </a:t>
            </a:r>
          </a:p>
          <a:p>
            <a:endParaRPr lang="cs-CZ" sz="18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822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8860D-2B5A-EAB0-33F6-F887613D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CHOVÁNÍ ZNEUŽÍVANÉHO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D3B511-AF6C-53F0-5FD5-5315B176C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Celková staženost dítěte (nezájem o dění v jeho okolí)</a:t>
            </a:r>
          </a:p>
          <a:p>
            <a:r>
              <a:rPr lang="cs-CZ" sz="2400" dirty="0"/>
              <a:t>Vyhýbání se kontaktu</a:t>
            </a:r>
          </a:p>
          <a:p>
            <a:r>
              <a:rPr lang="cs-CZ" sz="2400" dirty="0"/>
              <a:t>Zvýšená opatrnost v kontaktu s dospělými včetně vyhýbání se situacím, kdy je dítě samo s dospělým</a:t>
            </a:r>
          </a:p>
          <a:p>
            <a:r>
              <a:rPr lang="cs-CZ" sz="2400" dirty="0"/>
              <a:t>Vyhýbání se školním a mimoškolním aktivitám</a:t>
            </a:r>
          </a:p>
          <a:p>
            <a:r>
              <a:rPr lang="cs-CZ" sz="2400" dirty="0"/>
              <a:t>Agresivní napadání vrstevníků </a:t>
            </a:r>
          </a:p>
          <a:p>
            <a:r>
              <a:rPr lang="cs-CZ" sz="2400" dirty="0"/>
              <a:t>Vyhýbání se situacím, které zahrnují svlékání (např. převlékání se před tělocvikem)</a:t>
            </a:r>
          </a:p>
          <a:p>
            <a:r>
              <a:rPr lang="cs-CZ" sz="2400" dirty="0"/>
              <a:t>Potíže se soustředěním ve škole</a:t>
            </a:r>
          </a:p>
        </p:txBody>
      </p:sp>
    </p:spTree>
    <p:extLst>
      <p:ext uri="{BB962C8B-B14F-4D97-AF65-F5344CB8AC3E}">
        <p14:creationId xmlns:p14="http://schemas.microsoft.com/office/powerpoint/2010/main" val="2609843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8860D-2B5A-EAB0-33F6-F887613D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CHOVÁNÍ ZNEUŽÍVANÉHO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D3B511-AF6C-53F0-5FD5-5315B176C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500" dirty="0"/>
              <a:t>Výrazné zhoršení prospěchu</a:t>
            </a:r>
          </a:p>
          <a:p>
            <a:r>
              <a:rPr lang="cs-CZ" sz="3500" dirty="0"/>
              <a:t>Informovanost o sexu, která neodpovídá věku a zralosti dítěte</a:t>
            </a:r>
          </a:p>
          <a:p>
            <a:r>
              <a:rPr lang="cs-CZ" sz="3500" dirty="0"/>
              <a:t>Odmítání jídla nebo naopak přejídání</a:t>
            </a:r>
          </a:p>
          <a:p>
            <a:r>
              <a:rPr lang="cs-CZ" sz="3500" dirty="0"/>
              <a:t>Opakované útěky z domova</a:t>
            </a:r>
          </a:p>
          <a:p>
            <a:r>
              <a:rPr lang="cs-CZ" sz="3500" dirty="0"/>
              <a:t>Sebepoškozování</a:t>
            </a:r>
          </a:p>
          <a:p>
            <a:r>
              <a:rPr lang="cs-CZ" sz="3500" dirty="0"/>
              <a:t>Pokusy o sebevraždu, sebevražedné myšlenky</a:t>
            </a:r>
          </a:p>
          <a:p>
            <a:r>
              <a:rPr lang="cs-CZ" sz="3500" dirty="0"/>
              <a:t>Závislostní chování</a:t>
            </a:r>
          </a:p>
          <a:p>
            <a:r>
              <a:rPr lang="cs-CZ" sz="3500" dirty="0"/>
              <a:t>Zmatení v sexuální orientaci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49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4F708-7D1E-CE92-53BE-0CA0B844E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18B892-CEF2-2FAA-6769-02F8F8F4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Neexistuje jeden symptom, který určuje, že je dítě zneužíváno.</a:t>
            </a:r>
          </a:p>
          <a:p>
            <a:r>
              <a:rPr lang="cs-CZ" sz="2800" dirty="0"/>
              <a:t>Jde o soubor symptomů a chování, proto je náročné odhalit, zda jde o sexuální zneužívání.</a:t>
            </a:r>
          </a:p>
          <a:p>
            <a:r>
              <a:rPr lang="cs-CZ" sz="2800" dirty="0"/>
              <a:t>Typická je změna chování (neplatí tam, kde je zneužívání normou od dětství)</a:t>
            </a:r>
          </a:p>
        </p:txBody>
      </p:sp>
    </p:spTree>
    <p:extLst>
      <p:ext uri="{BB962C8B-B14F-4D97-AF65-F5344CB8AC3E}">
        <p14:creationId xmlns:p14="http://schemas.microsoft.com/office/powerpoint/2010/main" val="413820942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634</TotalTime>
  <Words>419</Words>
  <Application>Microsoft Macintosh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 Sexuální zneužívání – mýty a fakta </vt:lpstr>
      <vt:lpstr>OBRANNÉ REAKCE</vt:lpstr>
      <vt:lpstr>VĚDĚLI JSTE, ŽE…</vt:lpstr>
      <vt:lpstr>VĚDĚLI JSTE, ŽE…</vt:lpstr>
      <vt:lpstr>MÝTY O SEXUÁLNÍM ZNEUŽÍVÁNÍ DĚTÍ</vt:lpstr>
      <vt:lpstr>MÝTY O SEXUÁLNÍM ZNEUŽÍVÁNÍ DĚTÍ</vt:lpstr>
      <vt:lpstr>CHOVÁNÍ ZNEUŽÍVANÉHO DÍTĚTE</vt:lpstr>
      <vt:lpstr>CHOVÁNÍ ZNEUŽÍVANÉHO DÍTĚTE</vt:lpstr>
      <vt:lpstr>POZOR!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MLČENÍ NAHRÁVÁ PREDÁTORŮM A DĚLÁ Z DĚTÍ SNADNOU KOŘIST</dc:title>
  <dc:creator>Petra Cmíralová</dc:creator>
  <cp:lastModifiedBy>Petra Cmíralová</cp:lastModifiedBy>
  <cp:revision>7</cp:revision>
  <cp:lastPrinted>2023-11-20T21:43:59Z</cp:lastPrinted>
  <dcterms:created xsi:type="dcterms:W3CDTF">2023-11-20T11:11:40Z</dcterms:created>
  <dcterms:modified xsi:type="dcterms:W3CDTF">2024-11-16T18:11:06Z</dcterms:modified>
</cp:coreProperties>
</file>